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2"/>
  </p:notes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346" r:id="rId11"/>
    <p:sldId id="347" r:id="rId12"/>
    <p:sldId id="279" r:id="rId13"/>
    <p:sldId id="280" r:id="rId14"/>
    <p:sldId id="281" r:id="rId15"/>
    <p:sldId id="282" r:id="rId16"/>
    <p:sldId id="283" r:id="rId17"/>
    <p:sldId id="348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92" r:id="rId26"/>
    <p:sldId id="293" r:id="rId27"/>
    <p:sldId id="290" r:id="rId28"/>
    <p:sldId id="294" r:id="rId29"/>
    <p:sldId id="295" r:id="rId30"/>
    <p:sldId id="296" r:id="rId31"/>
    <p:sldId id="298" r:id="rId32"/>
    <p:sldId id="305" r:id="rId33"/>
    <p:sldId id="299" r:id="rId34"/>
    <p:sldId id="300" r:id="rId35"/>
    <p:sldId id="301" r:id="rId36"/>
    <p:sldId id="302" r:id="rId37"/>
    <p:sldId id="303" r:id="rId38"/>
    <p:sldId id="306" r:id="rId39"/>
    <p:sldId id="307" r:id="rId40"/>
    <p:sldId id="30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https://www.bloomberg.com/graphics/2023-black-lives-matter-equal-opportunity-corporate-diversity/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5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https://www.bloomberg.com/graphics/2023-black-lives-matter-equal-opportunity-corporate-diversity/</a:t>
            </a:r>
          </a:p>
          <a:p>
            <a:r>
              <a:rPr lang="en-US" dirty="0"/>
              <a:t>https://www.census.gov/2020results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527030-0178-A6BA-47C3-C321DDCC3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009" y="789281"/>
            <a:ext cx="5471634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3847B-B34A-641C-A527-99770C34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0" y="666018"/>
            <a:ext cx="11872860" cy="552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3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D084B9B-393C-7D7E-5140-B0880F65D87A}"/>
              </a:ext>
            </a:extLst>
          </p:cNvPr>
          <p:cNvGrpSpPr/>
          <p:nvPr/>
        </p:nvGrpSpPr>
        <p:grpSpPr>
          <a:xfrm>
            <a:off x="0" y="155328"/>
            <a:ext cx="12192000" cy="6547344"/>
            <a:chOff x="0" y="155328"/>
            <a:chExt cx="12192000" cy="65473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F8A4FA-3750-4730-43E4-6E0A7DDE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5328"/>
              <a:ext cx="12192000" cy="65473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0443F4-0D4C-99A8-09C4-B75CE13F2DE8}"/>
                </a:ext>
              </a:extLst>
            </p:cNvPr>
            <p:cNvSpPr txBox="1"/>
            <p:nvPr/>
          </p:nvSpPr>
          <p:spPr>
            <a:xfrm>
              <a:off x="850231" y="3553326"/>
              <a:ext cx="156645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Actual 57.8%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6376E5-F9ED-A58C-33AB-DA12C47C0A24}"/>
                </a:ext>
              </a:extLst>
            </p:cNvPr>
            <p:cNvSpPr txBox="1"/>
            <p:nvPr/>
          </p:nvSpPr>
          <p:spPr>
            <a:xfrm>
              <a:off x="4066674" y="2943726"/>
              <a:ext cx="156645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Actual 12.1%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DBFDDE-5E08-0E78-9BF1-F263E0B0D621}"/>
                </a:ext>
              </a:extLst>
            </p:cNvPr>
            <p:cNvSpPr txBox="1"/>
            <p:nvPr/>
          </p:nvSpPr>
          <p:spPr>
            <a:xfrm>
              <a:off x="5839326" y="5366084"/>
              <a:ext cx="144462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Actual 6.0%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1F29D4-5C08-8734-FED9-53CB15837E20}"/>
                </a:ext>
              </a:extLst>
            </p:cNvPr>
            <p:cNvSpPr txBox="1"/>
            <p:nvPr/>
          </p:nvSpPr>
          <p:spPr>
            <a:xfrm>
              <a:off x="8878468" y="2839817"/>
              <a:ext cx="156645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Actual 18.7%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B57162-1247-8DDF-B816-6431B4A0C668}"/>
                </a:ext>
              </a:extLst>
            </p:cNvPr>
            <p:cNvSpPr txBox="1"/>
            <p:nvPr/>
          </p:nvSpPr>
          <p:spPr>
            <a:xfrm>
              <a:off x="5959642" y="1162326"/>
              <a:ext cx="144462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Actual 5.4%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99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FE1D11-50F2-D2B9-47B1-E3DEC0E4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720"/>
            <a:ext cx="12192000" cy="30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4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8FA003-320E-26DE-FE24-AAD653B83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770" y="1070236"/>
            <a:ext cx="8380460" cy="57578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5779446-09A7-33E2-45A3-D0C0E76B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5909"/>
            <a:ext cx="9905998" cy="777922"/>
          </a:xfrm>
        </p:spPr>
        <p:txBody>
          <a:bodyPr/>
          <a:lstStyle/>
          <a:p>
            <a:r>
              <a:rPr lang="en-US" dirty="0"/>
              <a:t>Selection bias</a:t>
            </a:r>
          </a:p>
        </p:txBody>
      </p:sp>
    </p:spTree>
    <p:extLst>
      <p:ext uri="{BB962C8B-B14F-4D97-AF65-F5344CB8AC3E}">
        <p14:creationId xmlns:p14="http://schemas.microsoft.com/office/powerpoint/2010/main" val="494793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FDDB-A309-DD13-FE8B-57CB1520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6329"/>
            <a:ext cx="9905998" cy="777145"/>
          </a:xfrm>
        </p:spPr>
        <p:txBody>
          <a:bodyPr/>
          <a:lstStyle/>
          <a:p>
            <a:r>
              <a:rPr lang="en-US" dirty="0"/>
              <a:t>Group attribution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067F3-7AA1-F135-8F87-C15E06E9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87" y="1275347"/>
            <a:ext cx="10695026" cy="55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1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1D15A-4C8D-ED99-D377-DC4919DA9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065"/>
            <a:ext cx="12192000" cy="560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1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6EDFD-59A0-3B94-2DDC-EBCD2C11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430270"/>
            <a:ext cx="8367485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0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B3E36-C6B8-6B1E-BB3E-131A2EEC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28" y="28074"/>
            <a:ext cx="8969945" cy="68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98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346D2-0F84-F875-D5BC-D63CB3079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12192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1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101FE-0561-E5C1-FFF5-4C3120EF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137"/>
            <a:ext cx="12192000" cy="351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7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AC7B1D-A786-ABEB-3CA9-372F2C6A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776"/>
            <a:ext cx="12192000" cy="586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38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300B2-0B51-ECBC-B93F-66161369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49" y="0"/>
            <a:ext cx="7514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3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BA90D-21CD-5D9E-A74F-AFFE4ACA7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9" y="0"/>
            <a:ext cx="11600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9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F9985-643F-3881-33AB-7D032492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32"/>
            <a:ext cx="12192000" cy="61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72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7CE47-2BA1-8B6E-0624-FA736DBF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10"/>
            <a:ext cx="12192000" cy="66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81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57333-FC1C-9687-4554-F897E2D0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0" y="2339806"/>
            <a:ext cx="11353720" cy="217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2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D8410-F20F-4714-8F7B-1FB0B8B1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07" y="291342"/>
            <a:ext cx="9551586" cy="62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96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49665-615C-2A32-702B-E19B1768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858" y="0"/>
            <a:ext cx="7586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7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5469E8-4E8C-14D7-CD59-F5887B09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51" y="60313"/>
            <a:ext cx="8644898" cy="67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03BD4-AC66-712F-2A7A-D39FDD4A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39" y="228322"/>
            <a:ext cx="7643522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27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E5A8E-BE95-8369-C332-D3690987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89" y="0"/>
            <a:ext cx="9058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4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EBFEB-071C-7489-35CC-FA98D15C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79" y="0"/>
            <a:ext cx="8009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1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AFD46-0C18-9773-1AB3-1734D34A5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82" y="0"/>
            <a:ext cx="7746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46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3BA1E6-7F17-DEDF-4006-194E1B8A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542"/>
            <a:ext cx="12192000" cy="48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83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DD483-3569-50FC-3A2E-BB41C6CE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891"/>
            <a:ext cx="12192000" cy="59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61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BD57D-98AF-A379-D151-5F4A6CDB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627"/>
            <a:ext cx="12192000" cy="62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49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6F613-BF96-407E-33B0-82BB535E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267"/>
            <a:ext cx="12192000" cy="59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8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72E48-D4B3-0529-E9C3-87A02BA4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379"/>
            <a:ext cx="12192000" cy="592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90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B7F8D-84DE-60D9-6E54-5BB289C5A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717"/>
            <a:ext cx="12192000" cy="601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4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03948-37E8-99E0-4D2F-AF3D105D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40"/>
            <a:ext cx="12192000" cy="63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50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90028-81D4-228E-EB4D-687C8907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583" y="0"/>
            <a:ext cx="7786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6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6D934-07E8-2022-ED74-745D9AE9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70" y="0"/>
            <a:ext cx="10671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2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75F40-1BAD-CEF2-9BAA-FFE11D9E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93" y="0"/>
            <a:ext cx="8422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18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5BC6E-A009-2048-09FC-6421E4E6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242"/>
            <a:ext cx="12192000" cy="43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258E6-BA5C-4FE7-9E86-811B9446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205"/>
            <a:ext cx="12192000" cy="489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D6E12-F2DE-E959-73CD-E9DB7973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89" y="2293521"/>
            <a:ext cx="7163421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7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F1CDA-A85A-650F-342C-FE3423A2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2232556"/>
            <a:ext cx="11316681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2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1A866-2AD1-7EBE-4CE0-158DFC073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89" y="2293521"/>
            <a:ext cx="7163421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27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 Scientist — Explaining to a Kid What a Scientist Does">
            <a:extLst>
              <a:ext uri="{FF2B5EF4-FFF2-40B4-BE49-F238E27FC236}">
                <a16:creationId xmlns:a16="http://schemas.microsoft.com/office/drawing/2014/main" id="{4EFE3FF1-5991-75CC-AD9D-C020F694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942975"/>
            <a:ext cx="996315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387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12854</TotalTime>
  <Words>74</Words>
  <Application>Microsoft Office PowerPoint</Application>
  <PresentationFormat>Widescreen</PresentationFormat>
  <Paragraphs>14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Selection bias</vt:lpstr>
      <vt:lpstr>Group attribution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17</cp:revision>
  <dcterms:created xsi:type="dcterms:W3CDTF">2024-06-30T01:37:58Z</dcterms:created>
  <dcterms:modified xsi:type="dcterms:W3CDTF">2024-12-29T18:04:23Z</dcterms:modified>
</cp:coreProperties>
</file>